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210 네버랜드 Bold" panose="020B0600000101010101" charset="-127"/>
      <p:regular r:id="rId15"/>
    </p:embeddedFont>
    <p:embeddedFont>
      <p:font typeface="Jua" panose="020B0600000101010101" charset="-127"/>
      <p:regular r:id="rId16"/>
    </p:embeddedFont>
    <p:embeddedFont>
      <p:font typeface="Source Han Sans KR Normal" panose="020B0600000101010101" charset="-127"/>
      <p:regular r:id="rId17"/>
    </p:embeddedFont>
    <p:embeddedFont>
      <p:font typeface="Nanum Gothic Ultra-Bold" panose="020B0600000101010101" charset="-127"/>
      <p:regular r:id="rId18"/>
    </p:embeddedFont>
    <p:embeddedFont>
      <p:font typeface="210 디딤고딕 Bold" panose="020B0600000101010101" charset="-127"/>
      <p:regular r:id="rId19"/>
    </p:embeddedFont>
    <p:embeddedFont>
      <p:font typeface="Gothic A1 Bold" panose="020B0600000101010101" charset="-127"/>
      <p:regular r:id="rId20"/>
    </p:embeddedFont>
    <p:embeddedFont>
      <p:font typeface="210 도시락" panose="020B0600000101010101" charset="-127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5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.svg>
</file>

<file path=ppt/media/image18.png>
</file>

<file path=ppt/media/image19.png>
</file>

<file path=ppt/media/image2.png>
</file>

<file path=ppt/media/image20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7.sv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5.svg"/><Relationship Id="rId10" Type="http://schemas.openxmlformats.org/officeDocument/2006/relationships/image" Target="../media/image19.pn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6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50987" y="1046998"/>
            <a:ext cx="5005743" cy="59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BFFA5"/>
                </a:solidFill>
                <a:latin typeface="Gothic A1 Bold"/>
                <a:ea typeface="Gothic A1 Bold"/>
              </a:rPr>
              <a:t>특화 서울 2반 A209 이고구든</a:t>
            </a:r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749641" y="-1177722"/>
            <a:ext cx="13032300" cy="12642445"/>
            <a:chOff x="0" y="0"/>
            <a:chExt cx="5943600" cy="5765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43600" cy="5765800"/>
            </a:xfrm>
            <a:custGeom>
              <a:avLst/>
              <a:gdLst/>
              <a:ahLst/>
              <a:cxnLst/>
              <a:rect l="l" t="t" r="r" b="b"/>
              <a:pathLst>
                <a:path w="5943600" h="5765800">
                  <a:moveTo>
                    <a:pt x="4222750" y="5765800"/>
                  </a:moveTo>
                  <a:cubicBezTo>
                    <a:pt x="3751580" y="5765800"/>
                    <a:pt x="3295650" y="5568950"/>
                    <a:pt x="2971800" y="5226050"/>
                  </a:cubicBezTo>
                  <a:cubicBezTo>
                    <a:pt x="2647950" y="5568950"/>
                    <a:pt x="2192020" y="5765800"/>
                    <a:pt x="1720850" y="5765800"/>
                  </a:cubicBezTo>
                  <a:cubicBezTo>
                    <a:pt x="772160" y="5765800"/>
                    <a:pt x="0" y="4993640"/>
                    <a:pt x="0" y="4044950"/>
                  </a:cubicBezTo>
                  <a:cubicBezTo>
                    <a:pt x="0" y="3613150"/>
                    <a:pt x="160020" y="3200400"/>
                    <a:pt x="452120" y="2882900"/>
                  </a:cubicBezTo>
                  <a:cubicBezTo>
                    <a:pt x="160020" y="2565400"/>
                    <a:pt x="0" y="2152650"/>
                    <a:pt x="0" y="1720850"/>
                  </a:cubicBezTo>
                  <a:cubicBezTo>
                    <a:pt x="0" y="772160"/>
                    <a:pt x="772160" y="0"/>
                    <a:pt x="1720850" y="0"/>
                  </a:cubicBezTo>
                  <a:cubicBezTo>
                    <a:pt x="2192020" y="0"/>
                    <a:pt x="2647950" y="196850"/>
                    <a:pt x="2971800" y="539750"/>
                  </a:cubicBezTo>
                  <a:cubicBezTo>
                    <a:pt x="3295650" y="196850"/>
                    <a:pt x="3751580" y="0"/>
                    <a:pt x="4222750" y="0"/>
                  </a:cubicBezTo>
                  <a:cubicBezTo>
                    <a:pt x="5171440" y="0"/>
                    <a:pt x="5943600" y="772160"/>
                    <a:pt x="5943600" y="1720850"/>
                  </a:cubicBezTo>
                  <a:cubicBezTo>
                    <a:pt x="5943600" y="2152650"/>
                    <a:pt x="5783580" y="2565400"/>
                    <a:pt x="5491480" y="2882900"/>
                  </a:cubicBezTo>
                  <a:cubicBezTo>
                    <a:pt x="5782310" y="3200400"/>
                    <a:pt x="5943600" y="3613150"/>
                    <a:pt x="5943600" y="4044950"/>
                  </a:cubicBezTo>
                  <a:cubicBezTo>
                    <a:pt x="5943600" y="4993640"/>
                    <a:pt x="5171440" y="5765800"/>
                    <a:pt x="4222750" y="5765800"/>
                  </a:cubicBezTo>
                  <a:close/>
                </a:path>
              </a:pathLst>
            </a:custGeom>
            <a:blipFill>
              <a:blip r:embed="rId2"/>
              <a:stretch>
                <a:fillRect l="-51108" r="-5245" b="-7584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8202536"/>
            <a:ext cx="8115300" cy="1055764"/>
            <a:chOff x="0" y="0"/>
            <a:chExt cx="10820400" cy="1407686"/>
          </a:xfrm>
        </p:grpSpPr>
        <p:sp>
          <p:nvSpPr>
            <p:cNvPr id="6" name="TextBox 6"/>
            <p:cNvSpPr txBox="1"/>
            <p:nvPr/>
          </p:nvSpPr>
          <p:spPr>
            <a:xfrm>
              <a:off x="494766" y="75193"/>
              <a:ext cx="10325634" cy="1238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ea typeface="Nanum Gothic Ultra-Bold"/>
                </a:rPr>
                <a:t>김태범 김봉균 김승배</a:t>
              </a:r>
            </a:p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ea typeface="Nanum Gothic Ultra-Bold"/>
                </a:rPr>
                <a:t>송영주 송준석 연정흠</a:t>
              </a:r>
            </a:p>
          </p:txBody>
        </p:sp>
        <p:sp>
          <p:nvSpPr>
            <p:cNvPr id="7" name="AutoShape 7"/>
            <p:cNvSpPr/>
            <p:nvPr/>
          </p:nvSpPr>
          <p:spPr>
            <a:xfrm rot="5400000">
              <a:off x="-684793" y="684793"/>
              <a:ext cx="1407686" cy="0"/>
            </a:xfrm>
            <a:prstGeom prst="line">
              <a:avLst/>
            </a:prstGeom>
            <a:ln w="38100" cap="rnd">
              <a:solidFill>
                <a:srgbClr val="FBFFA5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2695579" y="4272011"/>
            <a:ext cx="5658286" cy="1296061"/>
            <a:chOff x="0" y="0"/>
            <a:chExt cx="7544381" cy="1728081"/>
          </a:xfrm>
        </p:grpSpPr>
        <p:sp>
          <p:nvSpPr>
            <p:cNvPr id="9" name="TextBox 9"/>
            <p:cNvSpPr txBox="1"/>
            <p:nvPr/>
          </p:nvSpPr>
          <p:spPr>
            <a:xfrm>
              <a:off x="2080521" y="114300"/>
              <a:ext cx="5463860" cy="16137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961"/>
                </a:lnSpc>
              </a:pPr>
              <a:r>
                <a:rPr lang="en-US" sz="8534" spc="-256">
                  <a:solidFill>
                    <a:srgbClr val="FFFFFF"/>
                  </a:solidFill>
                  <a:latin typeface="210 네버랜드 Bold"/>
                </a:rPr>
                <a:t>PetPal</a:t>
              </a:r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520060"/>
              <a:ext cx="1641288" cy="939343"/>
            </a:xfrm>
            <a:custGeom>
              <a:avLst/>
              <a:gdLst/>
              <a:ahLst/>
              <a:cxnLst/>
              <a:rect l="l" t="t" r="r" b="b"/>
              <a:pathLst>
                <a:path w="1641288" h="939343">
                  <a:moveTo>
                    <a:pt x="0" y="0"/>
                  </a:moveTo>
                  <a:lnTo>
                    <a:pt x="1641288" y="0"/>
                  </a:lnTo>
                  <a:lnTo>
                    <a:pt x="1641288" y="939344"/>
                  </a:lnTo>
                  <a:lnTo>
                    <a:pt x="0" y="9393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=""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3" name="Freeform 3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942239" y="2801431"/>
            <a:ext cx="10041279" cy="6826335"/>
          </a:xfrm>
          <a:custGeom>
            <a:avLst/>
            <a:gdLst/>
            <a:ahLst/>
            <a:cxnLst/>
            <a:rect l="l" t="t" r="r" b="b"/>
            <a:pathLst>
              <a:path w="10041279" h="6826335">
                <a:moveTo>
                  <a:pt x="0" y="0"/>
                </a:moveTo>
                <a:lnTo>
                  <a:pt x="10041279" y="0"/>
                </a:lnTo>
                <a:lnTo>
                  <a:pt x="10041279" y="6826335"/>
                </a:lnTo>
                <a:lnTo>
                  <a:pt x="0" y="68263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620042"/>
            <a:ext cx="5827077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설계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49899" y="963142"/>
            <a:ext cx="3937671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210 도시락"/>
              </a:rPr>
              <a:t> - FIGMA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3" name="Freeform 3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315085" y="2582132"/>
            <a:ext cx="13657831" cy="7264934"/>
          </a:xfrm>
          <a:custGeom>
            <a:avLst/>
            <a:gdLst/>
            <a:ahLst/>
            <a:cxnLst/>
            <a:rect l="l" t="t" r="r" b="b"/>
            <a:pathLst>
              <a:path w="13657831" h="7264934">
                <a:moveTo>
                  <a:pt x="0" y="0"/>
                </a:moveTo>
                <a:lnTo>
                  <a:pt x="13657830" y="0"/>
                </a:lnTo>
                <a:lnTo>
                  <a:pt x="13657830" y="7264934"/>
                </a:lnTo>
                <a:lnTo>
                  <a:pt x="0" y="72649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620042"/>
            <a:ext cx="1721199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설계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49899" y="963142"/>
            <a:ext cx="3937671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210 도시락"/>
              </a:rPr>
              <a:t> - ERD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388" y="2428968"/>
            <a:ext cx="4309494" cy="4538094"/>
            <a:chOff x="0" y="0"/>
            <a:chExt cx="5745992" cy="6050792"/>
          </a:xfrm>
        </p:grpSpPr>
        <p:sp>
          <p:nvSpPr>
            <p:cNvPr id="3" name="TextBox 3"/>
            <p:cNvSpPr txBox="1"/>
            <p:nvPr/>
          </p:nvSpPr>
          <p:spPr>
            <a:xfrm>
              <a:off x="1392118" y="5336417"/>
              <a:ext cx="2961757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latin typeface="210 도시락"/>
                  <a:ea typeface="210 도시락"/>
                </a:rPr>
                <a:t>FE - 송준석</a:t>
              </a:r>
            </a:p>
          </p:txBody>
        </p:sp>
        <p:sp>
          <p:nvSpPr>
            <p:cNvPr id="4" name="Freeform 4"/>
            <p:cNvSpPr/>
            <p:nvPr/>
          </p:nvSpPr>
          <p:spPr>
            <a:xfrm rot="9071653">
              <a:off x="757544" y="757544"/>
              <a:ext cx="4230905" cy="4230905"/>
            </a:xfrm>
            <a:custGeom>
              <a:avLst/>
              <a:gdLst/>
              <a:ahLst/>
              <a:cxnLst/>
              <a:rect l="l" t="t" r="r" b="b"/>
              <a:pathLst>
                <a:path w="4230905" h="4230905">
                  <a:moveTo>
                    <a:pt x="0" y="0"/>
                  </a:moveTo>
                  <a:lnTo>
                    <a:pt x="4230904" y="0"/>
                  </a:lnTo>
                  <a:lnTo>
                    <a:pt x="4230904" y="4230904"/>
                  </a:lnTo>
                  <a:lnTo>
                    <a:pt x="0" y="4230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AutoShape 5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6" name="Freeform 6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0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2869801" y="5282428"/>
            <a:ext cx="4309494" cy="4538094"/>
            <a:chOff x="0" y="0"/>
            <a:chExt cx="5745992" cy="6050792"/>
          </a:xfrm>
        </p:grpSpPr>
        <p:sp>
          <p:nvSpPr>
            <p:cNvPr id="8" name="TextBox 8"/>
            <p:cNvSpPr txBox="1"/>
            <p:nvPr/>
          </p:nvSpPr>
          <p:spPr>
            <a:xfrm>
              <a:off x="1392118" y="5336417"/>
              <a:ext cx="2961757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latin typeface="210 도시락"/>
                  <a:ea typeface="210 도시락"/>
                </a:rPr>
                <a:t>BE - 김봉균</a:t>
              </a:r>
            </a:p>
          </p:txBody>
        </p:sp>
        <p:sp>
          <p:nvSpPr>
            <p:cNvPr id="9" name="Freeform 9"/>
            <p:cNvSpPr/>
            <p:nvPr/>
          </p:nvSpPr>
          <p:spPr>
            <a:xfrm rot="9071653">
              <a:off x="757544" y="757544"/>
              <a:ext cx="4230905" cy="4230905"/>
            </a:xfrm>
            <a:custGeom>
              <a:avLst/>
              <a:gdLst/>
              <a:ahLst/>
              <a:cxnLst/>
              <a:rect l="l" t="t" r="r" b="b"/>
              <a:pathLst>
                <a:path w="4230905" h="4230905">
                  <a:moveTo>
                    <a:pt x="0" y="0"/>
                  </a:moveTo>
                  <a:lnTo>
                    <a:pt x="4230904" y="0"/>
                  </a:lnTo>
                  <a:lnTo>
                    <a:pt x="4230904" y="4230904"/>
                  </a:lnTo>
                  <a:lnTo>
                    <a:pt x="0" y="4230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10" name="Group 10"/>
            <p:cNvGrpSpPr/>
            <p:nvPr/>
          </p:nvGrpSpPr>
          <p:grpSpPr>
            <a:xfrm>
              <a:off x="1471487" y="1471493"/>
              <a:ext cx="2803017" cy="2803006"/>
              <a:chOff x="0" y="0"/>
              <a:chExt cx="6350000" cy="6349975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49975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5">
                    <a:moveTo>
                      <a:pt x="6350000" y="3175025"/>
                    </a:moveTo>
                    <a:cubicBezTo>
                      <a:pt x="6350000" y="4928451"/>
                      <a:pt x="4928476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/>
                </a:stretch>
              </a:blipFill>
            </p:spPr>
          </p:sp>
        </p:grpSp>
      </p:grpSp>
      <p:grpSp>
        <p:nvGrpSpPr>
          <p:cNvPr id="12" name="Group 12"/>
          <p:cNvGrpSpPr/>
          <p:nvPr/>
        </p:nvGrpSpPr>
        <p:grpSpPr>
          <a:xfrm>
            <a:off x="5731518" y="2428968"/>
            <a:ext cx="4309494" cy="4538094"/>
            <a:chOff x="0" y="0"/>
            <a:chExt cx="5745992" cy="6050792"/>
          </a:xfrm>
        </p:grpSpPr>
        <p:sp>
          <p:nvSpPr>
            <p:cNvPr id="13" name="TextBox 13"/>
            <p:cNvSpPr txBox="1"/>
            <p:nvPr/>
          </p:nvSpPr>
          <p:spPr>
            <a:xfrm>
              <a:off x="1392118" y="5336417"/>
              <a:ext cx="2961757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latin typeface="210 도시락"/>
                  <a:ea typeface="210 도시락"/>
                </a:rPr>
                <a:t>BE - 연정흠</a:t>
              </a:r>
            </a:p>
          </p:txBody>
        </p:sp>
        <p:sp>
          <p:nvSpPr>
            <p:cNvPr id="14" name="Freeform 14"/>
            <p:cNvSpPr/>
            <p:nvPr/>
          </p:nvSpPr>
          <p:spPr>
            <a:xfrm rot="9071653">
              <a:off x="757544" y="757544"/>
              <a:ext cx="4230905" cy="4230905"/>
            </a:xfrm>
            <a:custGeom>
              <a:avLst/>
              <a:gdLst/>
              <a:ahLst/>
              <a:cxnLst/>
              <a:rect l="l" t="t" r="r" b="b"/>
              <a:pathLst>
                <a:path w="4230905" h="4230905">
                  <a:moveTo>
                    <a:pt x="0" y="0"/>
                  </a:moveTo>
                  <a:lnTo>
                    <a:pt x="4230904" y="0"/>
                  </a:lnTo>
                  <a:lnTo>
                    <a:pt x="4230904" y="4230904"/>
                  </a:lnTo>
                  <a:lnTo>
                    <a:pt x="0" y="4230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15" name="Group 15"/>
            <p:cNvGrpSpPr/>
            <p:nvPr/>
          </p:nvGrpSpPr>
          <p:grpSpPr>
            <a:xfrm>
              <a:off x="1471487" y="1471493"/>
              <a:ext cx="2803017" cy="2803006"/>
              <a:chOff x="0" y="0"/>
              <a:chExt cx="6350000" cy="6349975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6350000" cy="6349975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5">
                    <a:moveTo>
                      <a:pt x="6350000" y="3175025"/>
                    </a:moveTo>
                    <a:cubicBezTo>
                      <a:pt x="6350000" y="4928451"/>
                      <a:pt x="4928476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/>
                </a:stretch>
              </a:blipFill>
            </p:spPr>
          </p:sp>
        </p:grpSp>
      </p:grpSp>
      <p:grpSp>
        <p:nvGrpSpPr>
          <p:cNvPr id="17" name="Group 17"/>
          <p:cNvGrpSpPr/>
          <p:nvPr/>
        </p:nvGrpSpPr>
        <p:grpSpPr>
          <a:xfrm>
            <a:off x="8465906" y="5282428"/>
            <a:ext cx="4309494" cy="4538094"/>
            <a:chOff x="0" y="0"/>
            <a:chExt cx="5745992" cy="6050792"/>
          </a:xfrm>
        </p:grpSpPr>
        <p:sp>
          <p:nvSpPr>
            <p:cNvPr id="18" name="TextBox 18"/>
            <p:cNvSpPr txBox="1"/>
            <p:nvPr/>
          </p:nvSpPr>
          <p:spPr>
            <a:xfrm>
              <a:off x="1392118" y="5336417"/>
              <a:ext cx="2961757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latin typeface="210 도시락"/>
                  <a:ea typeface="210 도시락"/>
                </a:rPr>
                <a:t>EM - 김태범</a:t>
              </a:r>
            </a:p>
          </p:txBody>
        </p:sp>
        <p:sp>
          <p:nvSpPr>
            <p:cNvPr id="19" name="Freeform 19"/>
            <p:cNvSpPr/>
            <p:nvPr/>
          </p:nvSpPr>
          <p:spPr>
            <a:xfrm rot="9071653">
              <a:off x="757544" y="757544"/>
              <a:ext cx="4230905" cy="4230905"/>
            </a:xfrm>
            <a:custGeom>
              <a:avLst/>
              <a:gdLst/>
              <a:ahLst/>
              <a:cxnLst/>
              <a:rect l="l" t="t" r="r" b="b"/>
              <a:pathLst>
                <a:path w="4230905" h="4230905">
                  <a:moveTo>
                    <a:pt x="0" y="0"/>
                  </a:moveTo>
                  <a:lnTo>
                    <a:pt x="4230904" y="0"/>
                  </a:lnTo>
                  <a:lnTo>
                    <a:pt x="4230904" y="4230904"/>
                  </a:lnTo>
                  <a:lnTo>
                    <a:pt x="0" y="4230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20" name="Group 20"/>
            <p:cNvGrpSpPr/>
            <p:nvPr/>
          </p:nvGrpSpPr>
          <p:grpSpPr>
            <a:xfrm>
              <a:off x="1471487" y="1471493"/>
              <a:ext cx="2803017" cy="2803006"/>
              <a:chOff x="0" y="0"/>
              <a:chExt cx="6350000" cy="6349975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6350000" cy="6349975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5">
                    <a:moveTo>
                      <a:pt x="6350000" y="3175025"/>
                    </a:moveTo>
                    <a:cubicBezTo>
                      <a:pt x="6350000" y="4928451"/>
                      <a:pt x="4928476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8"/>
                <a:stretch>
                  <a:fillRect/>
                </a:stretch>
              </a:blipFill>
            </p:spPr>
          </p:sp>
        </p:grpSp>
      </p:grpSp>
      <p:grpSp>
        <p:nvGrpSpPr>
          <p:cNvPr id="22" name="Group 22"/>
          <p:cNvGrpSpPr/>
          <p:nvPr/>
        </p:nvGrpSpPr>
        <p:grpSpPr>
          <a:xfrm>
            <a:off x="11273632" y="2428968"/>
            <a:ext cx="4309494" cy="4538094"/>
            <a:chOff x="0" y="0"/>
            <a:chExt cx="5745992" cy="6050792"/>
          </a:xfrm>
        </p:grpSpPr>
        <p:sp>
          <p:nvSpPr>
            <p:cNvPr id="23" name="TextBox 23"/>
            <p:cNvSpPr txBox="1"/>
            <p:nvPr/>
          </p:nvSpPr>
          <p:spPr>
            <a:xfrm>
              <a:off x="1392118" y="5336417"/>
              <a:ext cx="2961757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latin typeface="210 도시락"/>
                  <a:ea typeface="210 도시락"/>
                </a:rPr>
                <a:t>EM - 송영주</a:t>
              </a:r>
            </a:p>
          </p:txBody>
        </p:sp>
        <p:sp>
          <p:nvSpPr>
            <p:cNvPr id="24" name="Freeform 24"/>
            <p:cNvSpPr/>
            <p:nvPr/>
          </p:nvSpPr>
          <p:spPr>
            <a:xfrm rot="9071653">
              <a:off x="757544" y="757544"/>
              <a:ext cx="4230905" cy="4230905"/>
            </a:xfrm>
            <a:custGeom>
              <a:avLst/>
              <a:gdLst/>
              <a:ahLst/>
              <a:cxnLst/>
              <a:rect l="l" t="t" r="r" b="b"/>
              <a:pathLst>
                <a:path w="4230905" h="4230905">
                  <a:moveTo>
                    <a:pt x="0" y="0"/>
                  </a:moveTo>
                  <a:lnTo>
                    <a:pt x="4230904" y="0"/>
                  </a:lnTo>
                  <a:lnTo>
                    <a:pt x="4230904" y="4230904"/>
                  </a:lnTo>
                  <a:lnTo>
                    <a:pt x="0" y="4230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25" name="Group 25"/>
            <p:cNvGrpSpPr/>
            <p:nvPr/>
          </p:nvGrpSpPr>
          <p:grpSpPr>
            <a:xfrm>
              <a:off x="1471487" y="1471493"/>
              <a:ext cx="2803017" cy="2803006"/>
              <a:chOff x="0" y="0"/>
              <a:chExt cx="6350000" cy="6349975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6350000" cy="6349975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5">
                    <a:moveTo>
                      <a:pt x="6350000" y="3175025"/>
                    </a:moveTo>
                    <a:cubicBezTo>
                      <a:pt x="6350000" y="4928451"/>
                      <a:pt x="4928476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9"/>
                <a:stretch>
                  <a:fillRect/>
                </a:stretch>
              </a:blipFill>
            </p:spPr>
          </p:sp>
        </p:grpSp>
      </p:grpSp>
      <p:grpSp>
        <p:nvGrpSpPr>
          <p:cNvPr id="27" name="Group 27"/>
          <p:cNvGrpSpPr/>
          <p:nvPr/>
        </p:nvGrpSpPr>
        <p:grpSpPr>
          <a:xfrm>
            <a:off x="13978506" y="5282428"/>
            <a:ext cx="4309494" cy="4538094"/>
            <a:chOff x="0" y="0"/>
            <a:chExt cx="5745992" cy="6050792"/>
          </a:xfrm>
        </p:grpSpPr>
        <p:sp>
          <p:nvSpPr>
            <p:cNvPr id="28" name="TextBox 28"/>
            <p:cNvSpPr txBox="1"/>
            <p:nvPr/>
          </p:nvSpPr>
          <p:spPr>
            <a:xfrm>
              <a:off x="1392118" y="5336417"/>
              <a:ext cx="2961757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latin typeface="210 도시락"/>
                  <a:ea typeface="210 도시락"/>
                </a:rPr>
                <a:t>EM - 김승배</a:t>
              </a:r>
            </a:p>
          </p:txBody>
        </p:sp>
        <p:sp>
          <p:nvSpPr>
            <p:cNvPr id="29" name="Freeform 29"/>
            <p:cNvSpPr/>
            <p:nvPr/>
          </p:nvSpPr>
          <p:spPr>
            <a:xfrm rot="9071653">
              <a:off x="757544" y="757544"/>
              <a:ext cx="4230905" cy="4230905"/>
            </a:xfrm>
            <a:custGeom>
              <a:avLst/>
              <a:gdLst/>
              <a:ahLst/>
              <a:cxnLst/>
              <a:rect l="l" t="t" r="r" b="b"/>
              <a:pathLst>
                <a:path w="4230905" h="4230905">
                  <a:moveTo>
                    <a:pt x="0" y="0"/>
                  </a:moveTo>
                  <a:lnTo>
                    <a:pt x="4230904" y="0"/>
                  </a:lnTo>
                  <a:lnTo>
                    <a:pt x="4230904" y="4230904"/>
                  </a:lnTo>
                  <a:lnTo>
                    <a:pt x="0" y="4230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30" name="Group 30"/>
            <p:cNvGrpSpPr/>
            <p:nvPr/>
          </p:nvGrpSpPr>
          <p:grpSpPr>
            <a:xfrm>
              <a:off x="1471487" y="1471493"/>
              <a:ext cx="2803017" cy="2803006"/>
              <a:chOff x="0" y="0"/>
              <a:chExt cx="6350000" cy="634997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49975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5">
                    <a:moveTo>
                      <a:pt x="6350000" y="3175025"/>
                    </a:moveTo>
                    <a:cubicBezTo>
                      <a:pt x="6350000" y="4928451"/>
                      <a:pt x="4928476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10"/>
                <a:stretch>
                  <a:fillRect t="-15167" b="-15167"/>
                </a:stretch>
              </a:blipFill>
            </p:spPr>
          </p:sp>
        </p:grpSp>
      </p:grpSp>
      <p:grpSp>
        <p:nvGrpSpPr>
          <p:cNvPr id="32" name="Group 32"/>
          <p:cNvGrpSpPr/>
          <p:nvPr/>
        </p:nvGrpSpPr>
        <p:grpSpPr>
          <a:xfrm>
            <a:off x="155388" y="2428968"/>
            <a:ext cx="4309494" cy="4538094"/>
            <a:chOff x="0" y="0"/>
            <a:chExt cx="5745992" cy="6050792"/>
          </a:xfrm>
        </p:grpSpPr>
        <p:sp>
          <p:nvSpPr>
            <p:cNvPr id="33" name="TextBox 33"/>
            <p:cNvSpPr txBox="1"/>
            <p:nvPr/>
          </p:nvSpPr>
          <p:spPr>
            <a:xfrm>
              <a:off x="1392118" y="5336417"/>
              <a:ext cx="2961757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latin typeface="210 도시락"/>
                  <a:ea typeface="210 도시락"/>
                </a:rPr>
                <a:t>FE - 송준석</a:t>
              </a:r>
            </a:p>
          </p:txBody>
        </p:sp>
        <p:sp>
          <p:nvSpPr>
            <p:cNvPr id="34" name="Freeform 34"/>
            <p:cNvSpPr/>
            <p:nvPr/>
          </p:nvSpPr>
          <p:spPr>
            <a:xfrm rot="9071653">
              <a:off x="757544" y="757544"/>
              <a:ext cx="4230905" cy="4230905"/>
            </a:xfrm>
            <a:custGeom>
              <a:avLst/>
              <a:gdLst/>
              <a:ahLst/>
              <a:cxnLst/>
              <a:rect l="l" t="t" r="r" b="b"/>
              <a:pathLst>
                <a:path w="4230905" h="4230905">
                  <a:moveTo>
                    <a:pt x="0" y="0"/>
                  </a:moveTo>
                  <a:lnTo>
                    <a:pt x="4230904" y="0"/>
                  </a:lnTo>
                  <a:lnTo>
                    <a:pt x="4230904" y="4230904"/>
                  </a:lnTo>
                  <a:lnTo>
                    <a:pt x="0" y="42309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grpSp>
          <p:nvGrpSpPr>
            <p:cNvPr id="35" name="Group 35"/>
            <p:cNvGrpSpPr/>
            <p:nvPr/>
          </p:nvGrpSpPr>
          <p:grpSpPr>
            <a:xfrm>
              <a:off x="1471487" y="1471493"/>
              <a:ext cx="2803017" cy="2803006"/>
              <a:chOff x="0" y="0"/>
              <a:chExt cx="6350000" cy="6349975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6350000" cy="6349975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49975">
                    <a:moveTo>
                      <a:pt x="6350000" y="3175025"/>
                    </a:moveTo>
                    <a:cubicBezTo>
                      <a:pt x="6350000" y="4928451"/>
                      <a:pt x="4928476" y="6349975"/>
                      <a:pt x="3175000" y="6349975"/>
                    </a:cubicBezTo>
                    <a:cubicBezTo>
                      <a:pt x="1421498" y="6349975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2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11"/>
                <a:stretch>
                  <a:fillRect/>
                </a:stretch>
              </a:blipFill>
            </p:spPr>
          </p:sp>
        </p:grpSp>
      </p:grpSp>
      <p:sp>
        <p:nvSpPr>
          <p:cNvPr id="37" name="TextBox 37"/>
          <p:cNvSpPr txBox="1"/>
          <p:nvPr/>
        </p:nvSpPr>
        <p:spPr>
          <a:xfrm>
            <a:off x="1028700" y="620042"/>
            <a:ext cx="6112495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팀 구성 및 역할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6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749641" y="-1177722"/>
            <a:ext cx="13032300" cy="12642445"/>
            <a:chOff x="0" y="0"/>
            <a:chExt cx="5943600" cy="5765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43600" cy="5765800"/>
            </a:xfrm>
            <a:custGeom>
              <a:avLst/>
              <a:gdLst/>
              <a:ahLst/>
              <a:cxnLst/>
              <a:rect l="l" t="t" r="r" b="b"/>
              <a:pathLst>
                <a:path w="5943600" h="5765800">
                  <a:moveTo>
                    <a:pt x="4222750" y="5765800"/>
                  </a:moveTo>
                  <a:cubicBezTo>
                    <a:pt x="3751580" y="5765800"/>
                    <a:pt x="3295650" y="5568950"/>
                    <a:pt x="2971800" y="5226050"/>
                  </a:cubicBezTo>
                  <a:cubicBezTo>
                    <a:pt x="2647950" y="5568950"/>
                    <a:pt x="2192020" y="5765800"/>
                    <a:pt x="1720850" y="5765800"/>
                  </a:cubicBezTo>
                  <a:cubicBezTo>
                    <a:pt x="772160" y="5765800"/>
                    <a:pt x="0" y="4993640"/>
                    <a:pt x="0" y="4044950"/>
                  </a:cubicBezTo>
                  <a:cubicBezTo>
                    <a:pt x="0" y="3613150"/>
                    <a:pt x="160020" y="3200400"/>
                    <a:pt x="452120" y="2882900"/>
                  </a:cubicBezTo>
                  <a:cubicBezTo>
                    <a:pt x="160020" y="2565400"/>
                    <a:pt x="0" y="2152650"/>
                    <a:pt x="0" y="1720850"/>
                  </a:cubicBezTo>
                  <a:cubicBezTo>
                    <a:pt x="0" y="772160"/>
                    <a:pt x="772160" y="0"/>
                    <a:pt x="1720850" y="0"/>
                  </a:cubicBezTo>
                  <a:cubicBezTo>
                    <a:pt x="2192020" y="0"/>
                    <a:pt x="2647950" y="196850"/>
                    <a:pt x="2971800" y="539750"/>
                  </a:cubicBezTo>
                  <a:cubicBezTo>
                    <a:pt x="3295650" y="196850"/>
                    <a:pt x="3751580" y="0"/>
                    <a:pt x="4222750" y="0"/>
                  </a:cubicBezTo>
                  <a:cubicBezTo>
                    <a:pt x="5171440" y="0"/>
                    <a:pt x="5943600" y="772160"/>
                    <a:pt x="5943600" y="1720850"/>
                  </a:cubicBezTo>
                  <a:cubicBezTo>
                    <a:pt x="5943600" y="2152650"/>
                    <a:pt x="5783580" y="2565400"/>
                    <a:pt x="5491480" y="2882900"/>
                  </a:cubicBezTo>
                  <a:cubicBezTo>
                    <a:pt x="5782310" y="3200400"/>
                    <a:pt x="5943600" y="3613150"/>
                    <a:pt x="5943600" y="4044950"/>
                  </a:cubicBezTo>
                  <a:cubicBezTo>
                    <a:pt x="5943600" y="4993640"/>
                    <a:pt x="5171440" y="5765800"/>
                    <a:pt x="4222750" y="5765800"/>
                  </a:cubicBezTo>
                  <a:close/>
                </a:path>
              </a:pathLst>
            </a:custGeom>
            <a:blipFill>
              <a:blip r:embed="rId2"/>
              <a:stretch>
                <a:fillRect l="-51108" r="-5245" b="-7584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3922889" y="4571507"/>
            <a:ext cx="4864029" cy="1015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64"/>
              </a:lnSpc>
            </a:pPr>
            <a:r>
              <a:rPr lang="en-US" sz="7299" spc="-218">
                <a:solidFill>
                  <a:srgbClr val="FFFFFF"/>
                </a:solidFill>
                <a:latin typeface="210 네버랜드 Bold"/>
                <a:ea typeface="210 네버랜드 Bold"/>
              </a:rPr>
              <a:t>감사합니다!</a:t>
            </a:r>
          </a:p>
        </p:txBody>
      </p:sp>
      <p:sp>
        <p:nvSpPr>
          <p:cNvPr id="5" name="Freeform 5"/>
          <p:cNvSpPr/>
          <p:nvPr/>
        </p:nvSpPr>
        <p:spPr>
          <a:xfrm>
            <a:off x="2070771" y="4613454"/>
            <a:ext cx="1461104" cy="836221"/>
          </a:xfrm>
          <a:custGeom>
            <a:avLst/>
            <a:gdLst/>
            <a:ahLst/>
            <a:cxnLst/>
            <a:rect l="l" t="t" r="r" b="b"/>
            <a:pathLst>
              <a:path w="1461104" h="836221">
                <a:moveTo>
                  <a:pt x="0" y="0"/>
                </a:moveTo>
                <a:lnTo>
                  <a:pt x="1461105" y="0"/>
                </a:lnTo>
                <a:lnTo>
                  <a:pt x="1461105" y="836220"/>
                </a:lnTo>
                <a:lnTo>
                  <a:pt x="0" y="8362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73437" y="4126297"/>
            <a:ext cx="1023581" cy="1023581"/>
            <a:chOff x="0" y="0"/>
            <a:chExt cx="1364774" cy="1364774"/>
          </a:xfrm>
        </p:grpSpPr>
        <p:sp>
          <p:nvSpPr>
            <p:cNvPr id="3" name="Freeform 3"/>
            <p:cNvSpPr/>
            <p:nvPr/>
          </p:nvSpPr>
          <p:spPr>
            <a:xfrm rot="-10800000">
              <a:off x="0" y="0"/>
              <a:ext cx="1364774" cy="1364774"/>
            </a:xfrm>
            <a:custGeom>
              <a:avLst/>
              <a:gdLst/>
              <a:ahLst/>
              <a:cxnLst/>
              <a:rect l="l" t="t" r="r" b="b"/>
              <a:pathLst>
                <a:path w="1364774" h="1364774">
                  <a:moveTo>
                    <a:pt x="0" y="0"/>
                  </a:moveTo>
                  <a:lnTo>
                    <a:pt x="1364774" y="0"/>
                  </a:lnTo>
                  <a:lnTo>
                    <a:pt x="1364774" y="1364774"/>
                  </a:lnTo>
                  <a:lnTo>
                    <a:pt x="0" y="13647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TextBox 4"/>
            <p:cNvSpPr txBox="1"/>
            <p:nvPr/>
          </p:nvSpPr>
          <p:spPr>
            <a:xfrm>
              <a:off x="245975" y="355509"/>
              <a:ext cx="872823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>
                  <a:solidFill>
                    <a:srgbClr val="FFFFFF"/>
                  </a:solidFill>
                  <a:latin typeface="Nanum Gothic Ultra-Bold"/>
                </a:rPr>
                <a:t>01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73437" y="6605528"/>
            <a:ext cx="1023581" cy="1023581"/>
            <a:chOff x="0" y="0"/>
            <a:chExt cx="1364774" cy="1364774"/>
          </a:xfrm>
        </p:grpSpPr>
        <p:sp>
          <p:nvSpPr>
            <p:cNvPr id="6" name="Freeform 6"/>
            <p:cNvSpPr/>
            <p:nvPr/>
          </p:nvSpPr>
          <p:spPr>
            <a:xfrm rot="-10800000">
              <a:off x="0" y="0"/>
              <a:ext cx="1364774" cy="1364774"/>
            </a:xfrm>
            <a:custGeom>
              <a:avLst/>
              <a:gdLst/>
              <a:ahLst/>
              <a:cxnLst/>
              <a:rect l="l" t="t" r="r" b="b"/>
              <a:pathLst>
                <a:path w="1364774" h="1364774">
                  <a:moveTo>
                    <a:pt x="0" y="0"/>
                  </a:moveTo>
                  <a:lnTo>
                    <a:pt x="1364774" y="0"/>
                  </a:lnTo>
                  <a:lnTo>
                    <a:pt x="1364774" y="1364774"/>
                  </a:lnTo>
                  <a:lnTo>
                    <a:pt x="0" y="13647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TextBox 7"/>
            <p:cNvSpPr txBox="1"/>
            <p:nvPr/>
          </p:nvSpPr>
          <p:spPr>
            <a:xfrm>
              <a:off x="245975" y="358331"/>
              <a:ext cx="872823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>
                  <a:solidFill>
                    <a:srgbClr val="FFFFFF"/>
                  </a:solidFill>
                  <a:latin typeface="Nanum Gothic Ultra-Bold"/>
                </a:rPr>
                <a:t>02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651839" y="4126297"/>
            <a:ext cx="1023581" cy="1023581"/>
            <a:chOff x="0" y="0"/>
            <a:chExt cx="1364774" cy="1364774"/>
          </a:xfrm>
        </p:grpSpPr>
        <p:sp>
          <p:nvSpPr>
            <p:cNvPr id="9" name="Freeform 9"/>
            <p:cNvSpPr/>
            <p:nvPr/>
          </p:nvSpPr>
          <p:spPr>
            <a:xfrm rot="-10800000">
              <a:off x="0" y="0"/>
              <a:ext cx="1364774" cy="1364774"/>
            </a:xfrm>
            <a:custGeom>
              <a:avLst/>
              <a:gdLst/>
              <a:ahLst/>
              <a:cxnLst/>
              <a:rect l="l" t="t" r="r" b="b"/>
              <a:pathLst>
                <a:path w="1364774" h="1364774">
                  <a:moveTo>
                    <a:pt x="0" y="0"/>
                  </a:moveTo>
                  <a:lnTo>
                    <a:pt x="1364774" y="0"/>
                  </a:lnTo>
                  <a:lnTo>
                    <a:pt x="1364774" y="1364774"/>
                  </a:lnTo>
                  <a:lnTo>
                    <a:pt x="0" y="13647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TextBox 10"/>
            <p:cNvSpPr txBox="1"/>
            <p:nvPr/>
          </p:nvSpPr>
          <p:spPr>
            <a:xfrm>
              <a:off x="245975" y="358331"/>
              <a:ext cx="872823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>
                  <a:solidFill>
                    <a:srgbClr val="FFFFFF"/>
                  </a:solidFill>
                  <a:latin typeface="Nanum Gothic Ultra-Bold"/>
                </a:rPr>
                <a:t>03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651839" y="6605528"/>
            <a:ext cx="1023581" cy="1023581"/>
            <a:chOff x="0" y="0"/>
            <a:chExt cx="1364774" cy="1364774"/>
          </a:xfrm>
        </p:grpSpPr>
        <p:sp>
          <p:nvSpPr>
            <p:cNvPr id="12" name="Freeform 12"/>
            <p:cNvSpPr/>
            <p:nvPr/>
          </p:nvSpPr>
          <p:spPr>
            <a:xfrm rot="-10800000">
              <a:off x="0" y="0"/>
              <a:ext cx="1364774" cy="1364774"/>
            </a:xfrm>
            <a:custGeom>
              <a:avLst/>
              <a:gdLst/>
              <a:ahLst/>
              <a:cxnLst/>
              <a:rect l="l" t="t" r="r" b="b"/>
              <a:pathLst>
                <a:path w="1364774" h="1364774">
                  <a:moveTo>
                    <a:pt x="0" y="0"/>
                  </a:moveTo>
                  <a:lnTo>
                    <a:pt x="1364774" y="0"/>
                  </a:lnTo>
                  <a:lnTo>
                    <a:pt x="1364774" y="1364774"/>
                  </a:lnTo>
                  <a:lnTo>
                    <a:pt x="0" y="13647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=""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245975" y="358331"/>
              <a:ext cx="872823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>
                  <a:solidFill>
                    <a:srgbClr val="FFFFFF"/>
                  </a:solidFill>
                  <a:latin typeface="Nanum Gothic Ultra-Bold"/>
                </a:rPr>
                <a:t>04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28700" y="864246"/>
            <a:ext cx="10433108" cy="146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400"/>
              </a:lnSpc>
            </a:pPr>
            <a:r>
              <a:rPr lang="en-US" sz="9500">
                <a:solidFill>
                  <a:srgbClr val="FFFFFF"/>
                </a:solidFill>
                <a:ea typeface="Nanum Gothic Ultra-Bold"/>
              </a:rPr>
              <a:t>목차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961478" y="4314237"/>
            <a:ext cx="567719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Source Han Sans KR Normal"/>
              </a:rPr>
              <a:t>기획 배경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61478" y="6793469"/>
            <a:ext cx="567719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Source Han Sans KR Normal"/>
              </a:rPr>
              <a:t>서비스 소개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037370" y="6793469"/>
            <a:ext cx="567719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Source Han Sans KR Normal"/>
              </a:rPr>
              <a:t>팀원 소개</a:t>
            </a:r>
          </a:p>
        </p:txBody>
      </p:sp>
      <p:sp>
        <p:nvSpPr>
          <p:cNvPr id="18" name="AutoShape 18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19" name="Freeform 19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028700" y="620042"/>
            <a:ext cx="5827077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목차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860571" y="4314237"/>
            <a:ext cx="567719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Source Han Sans KR Normal"/>
              </a:rPr>
              <a:t>설계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629567"/>
            <a:ext cx="7396707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Nanum Gothic Ultra-Bold"/>
              </a:rPr>
              <a:t>반려동물 관련 시장</a:t>
            </a:r>
          </a:p>
        </p:txBody>
      </p:sp>
      <p:sp>
        <p:nvSpPr>
          <p:cNvPr id="6" name="AutoShape 6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7" name="Freeform 7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620042"/>
            <a:ext cx="3506363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기획 배경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1028700" y="972667"/>
            <a:ext cx="16230600" cy="8810943"/>
            <a:chOff x="1028700" y="963142"/>
            <a:chExt cx="16230600" cy="8810943"/>
          </a:xfrm>
        </p:grpSpPr>
        <p:sp>
          <p:nvSpPr>
            <p:cNvPr id="2" name="Freeform 2"/>
            <p:cNvSpPr/>
            <p:nvPr/>
          </p:nvSpPr>
          <p:spPr>
            <a:xfrm>
              <a:off x="1028700" y="4033104"/>
              <a:ext cx="6212591" cy="5740981"/>
            </a:xfrm>
            <a:custGeom>
              <a:avLst/>
              <a:gdLst/>
              <a:ahLst/>
              <a:cxnLst/>
              <a:rect l="l" t="t" r="r" b="b"/>
              <a:pathLst>
                <a:path w="6212591" h="5740981">
                  <a:moveTo>
                    <a:pt x="0" y="0"/>
                  </a:moveTo>
                  <a:lnTo>
                    <a:pt x="6212591" y="0"/>
                  </a:lnTo>
                  <a:lnTo>
                    <a:pt x="6212591" y="5740981"/>
                  </a:lnTo>
                  <a:lnTo>
                    <a:pt x="0" y="57409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1461"/>
              </a:stretch>
            </a:blipFill>
          </p:spPr>
        </p:sp>
        <p:sp>
          <p:nvSpPr>
            <p:cNvPr id="3" name="Freeform 3"/>
            <p:cNvSpPr/>
            <p:nvPr/>
          </p:nvSpPr>
          <p:spPr>
            <a:xfrm>
              <a:off x="8508645" y="4160457"/>
              <a:ext cx="8750655" cy="5613628"/>
            </a:xfrm>
            <a:custGeom>
              <a:avLst/>
              <a:gdLst/>
              <a:ahLst/>
              <a:cxnLst/>
              <a:rect l="l" t="t" r="r" b="b"/>
              <a:pathLst>
                <a:path w="8750655" h="5613628">
                  <a:moveTo>
                    <a:pt x="0" y="0"/>
                  </a:moveTo>
                  <a:lnTo>
                    <a:pt x="8750655" y="0"/>
                  </a:lnTo>
                  <a:lnTo>
                    <a:pt x="8750655" y="5613628"/>
                  </a:lnTo>
                  <a:lnTo>
                    <a:pt x="0" y="56136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9" name="TextBox 9"/>
            <p:cNvSpPr txBox="1"/>
            <p:nvPr/>
          </p:nvSpPr>
          <p:spPr>
            <a:xfrm>
              <a:off x="4535063" y="963142"/>
              <a:ext cx="3937671" cy="609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99"/>
                </a:lnSpc>
              </a:pPr>
              <a:r>
                <a:rPr lang="en-US" sz="3999">
                  <a:solidFill>
                    <a:srgbClr val="FFFFFF"/>
                  </a:solidFill>
                  <a:latin typeface="210 도시락"/>
                  <a:ea typeface="210 도시락"/>
                </a:rPr>
                <a:t> - 시장 현황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9601257" y="2860766"/>
              <a:ext cx="7113183" cy="1028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80"/>
                </a:lnSpc>
              </a:pPr>
              <a:r>
                <a:rPr lang="en-US" sz="3400">
                  <a:solidFill>
                    <a:srgbClr val="000000"/>
                  </a:solidFill>
                  <a:latin typeface="210 디딤고딕 Bold"/>
                  <a:ea typeface="210 디딤고딕 Bold"/>
                </a:rPr>
                <a:t>반려인구 1,500만 시대 ... </a:t>
              </a:r>
            </a:p>
            <a:p>
              <a:pPr>
                <a:lnSpc>
                  <a:spcPts val="4080"/>
                </a:lnSpc>
              </a:pPr>
              <a:r>
                <a:rPr lang="en-US" sz="3400">
                  <a:solidFill>
                    <a:srgbClr val="000000"/>
                  </a:solidFill>
                  <a:latin typeface="210 디딤고딕 Bold"/>
                  <a:ea typeface="210 디딤고딕 Bold"/>
                </a:rPr>
                <a:t>AI 등에 업고 </a:t>
              </a:r>
              <a:r>
                <a:rPr lang="en-US" sz="3400">
                  <a:solidFill>
                    <a:srgbClr val="FF862F"/>
                  </a:solidFill>
                  <a:ea typeface="210 디딤고딕 Bold"/>
                </a:rPr>
                <a:t>급성장하는 펫케어 시장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133000" y="2851241"/>
              <a:ext cx="5146923" cy="1038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079"/>
                </a:lnSpc>
              </a:pPr>
              <a:r>
                <a:rPr lang="en-US" sz="3399">
                  <a:solidFill>
                    <a:srgbClr val="000000"/>
                  </a:solidFill>
                  <a:ea typeface="210 도시락"/>
                </a:rPr>
                <a:t>국내 반려동물 양육인구 비율 </a:t>
              </a:r>
            </a:p>
            <a:p>
              <a:pPr>
                <a:lnSpc>
                  <a:spcPts val="407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FF862F"/>
                  </a:solidFill>
                  <a:latin typeface="210 도시락"/>
                  <a:ea typeface="210 도시락"/>
                </a:rPr>
                <a:t>28.2%... 역대 최고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629567"/>
            <a:ext cx="7396707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Nanum Gothic Ultra-Bold"/>
              </a:rPr>
              <a:t>반려동물 관련 시장</a:t>
            </a:r>
          </a:p>
        </p:txBody>
      </p:sp>
      <p:sp>
        <p:nvSpPr>
          <p:cNvPr id="3" name="AutoShape 3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4" name="Freeform 4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620042"/>
            <a:ext cx="3506363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기획 배경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535063" y="963142"/>
            <a:ext cx="3937671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210 도시락"/>
                <a:ea typeface="210 도시락"/>
              </a:rPr>
              <a:t> - 이슈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447077" y="3033033"/>
            <a:ext cx="17393846" cy="6605924"/>
            <a:chOff x="0" y="2766676"/>
            <a:chExt cx="17393846" cy="6605924"/>
          </a:xfrm>
        </p:grpSpPr>
        <p:grpSp>
          <p:nvGrpSpPr>
            <p:cNvPr id="12" name="그룹 11"/>
            <p:cNvGrpSpPr/>
            <p:nvPr/>
          </p:nvGrpSpPr>
          <p:grpSpPr>
            <a:xfrm>
              <a:off x="0" y="2766676"/>
              <a:ext cx="17393846" cy="6410778"/>
              <a:chOff x="0" y="2766676"/>
              <a:chExt cx="17393846" cy="6410778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5159320" y="6569151"/>
                <a:ext cx="12234526" cy="2608303"/>
              </a:xfrm>
              <a:custGeom>
                <a:avLst/>
                <a:gdLst/>
                <a:ahLst/>
                <a:cxnLst/>
                <a:rect l="l" t="t" r="r" b="b"/>
                <a:pathLst>
                  <a:path w="12234526" h="2608303">
                    <a:moveTo>
                      <a:pt x="0" y="0"/>
                    </a:moveTo>
                    <a:lnTo>
                      <a:pt x="12234526" y="0"/>
                    </a:lnTo>
                    <a:lnTo>
                      <a:pt x="12234526" y="2608303"/>
                    </a:lnTo>
                    <a:lnTo>
                      <a:pt x="0" y="2608303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  <a:ln cap="sq">
                <a:noFill/>
                <a:prstDash val="solid"/>
                <a:miter/>
              </a:ln>
            </p:spPr>
          </p:sp>
          <p:grpSp>
            <p:nvGrpSpPr>
              <p:cNvPr id="6" name="Group 6"/>
              <p:cNvGrpSpPr/>
              <p:nvPr/>
            </p:nvGrpSpPr>
            <p:grpSpPr>
              <a:xfrm>
                <a:off x="0" y="2766676"/>
                <a:ext cx="14827850" cy="3171036"/>
                <a:chOff x="0" y="0"/>
                <a:chExt cx="19770467" cy="4228048"/>
              </a:xfrm>
            </p:grpSpPr>
            <p:sp>
              <p:nvSpPr>
                <p:cNvPr id="7" name="Freeform 7"/>
                <p:cNvSpPr/>
                <p:nvPr/>
              </p:nvSpPr>
              <p:spPr>
                <a:xfrm>
                  <a:off x="0" y="0"/>
                  <a:ext cx="19770467" cy="4075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70467" h="4075648">
                      <a:moveTo>
                        <a:pt x="0" y="0"/>
                      </a:moveTo>
                      <a:lnTo>
                        <a:pt x="19770467" y="0"/>
                      </a:lnTo>
                      <a:lnTo>
                        <a:pt x="19770467" y="4075648"/>
                      </a:lnTo>
                      <a:lnTo>
                        <a:pt x="0" y="407564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>
                  <a:blip r:embed="rId5"/>
                  <a:stretch>
                    <a:fillRect/>
                  </a:stretch>
                </a:blipFill>
              </p:spPr>
            </p:sp>
            <p:sp>
              <p:nvSpPr>
                <p:cNvPr id="8" name="TextBox 8"/>
                <p:cNvSpPr txBox="1"/>
                <p:nvPr/>
              </p:nvSpPr>
              <p:spPr>
                <a:xfrm>
                  <a:off x="16627942" y="3875623"/>
                  <a:ext cx="2009140" cy="352425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algn="ctr">
                    <a:lnSpc>
                      <a:spcPts val="2250"/>
                    </a:lnSpc>
                    <a:spcBef>
                      <a:spcPct val="0"/>
                    </a:spcBef>
                  </a:pPr>
                  <a:r>
                    <a:rPr lang="en-US" sz="1500">
                      <a:solidFill>
                        <a:srgbClr val="000000"/>
                      </a:solidFill>
                      <a:latin typeface="Source Han Sans KR Normal"/>
                      <a:ea typeface="Source Han Sans KR Normal"/>
                    </a:rPr>
                    <a:t>출처: 한국애견신문</a:t>
                  </a:r>
                </a:p>
              </p:txBody>
            </p:sp>
          </p:grpSp>
        </p:grpSp>
        <p:sp>
          <p:nvSpPr>
            <p:cNvPr id="11" name="TextBox 11"/>
            <p:cNvSpPr txBox="1"/>
            <p:nvPr/>
          </p:nvSpPr>
          <p:spPr>
            <a:xfrm>
              <a:off x="15737162" y="9096375"/>
              <a:ext cx="910471" cy="2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50"/>
                </a:lnSpc>
                <a:spcBef>
                  <a:spcPct val="0"/>
                </a:spcBef>
              </a:pPr>
              <a:r>
                <a:rPr lang="en-US" sz="1500" dirty="0" err="1">
                  <a:solidFill>
                    <a:srgbClr val="000000"/>
                  </a:solidFill>
                  <a:latin typeface="Source Han Sans KR Normal"/>
                  <a:ea typeface="Source Han Sans KR Normal"/>
                </a:rPr>
                <a:t>출처</a:t>
              </a:r>
              <a:r>
                <a:rPr lang="en-US" sz="1500" dirty="0">
                  <a:solidFill>
                    <a:srgbClr val="000000"/>
                  </a:solidFill>
                  <a:latin typeface="Source Han Sans KR Normal"/>
                  <a:ea typeface="Source Han Sans KR Normal"/>
                </a:rPr>
                <a:t>: 뉴스1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736354"/>
            <a:ext cx="641903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Nanum Gothic Ultra-Bold"/>
              </a:rPr>
              <a:t>페르소나</a:t>
            </a:r>
          </a:p>
        </p:txBody>
      </p:sp>
      <p:sp>
        <p:nvSpPr>
          <p:cNvPr id="3" name="AutoShape 3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4" name="Freeform 4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57711" y="3201659"/>
            <a:ext cx="5631449" cy="5522365"/>
          </a:xfrm>
          <a:custGeom>
            <a:avLst/>
            <a:gdLst/>
            <a:ahLst/>
            <a:cxnLst/>
            <a:rect l="l" t="t" r="r" b="b"/>
            <a:pathLst>
              <a:path w="5631449" h="5522365">
                <a:moveTo>
                  <a:pt x="0" y="0"/>
                </a:moveTo>
                <a:lnTo>
                  <a:pt x="5631449" y="0"/>
                </a:lnTo>
                <a:lnTo>
                  <a:pt x="5631449" y="5522365"/>
                </a:lnTo>
                <a:lnTo>
                  <a:pt x="0" y="55223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5203902" y="5829551"/>
            <a:ext cx="3745837" cy="374583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38888" r="-3888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456390" y="4483019"/>
            <a:ext cx="7802910" cy="321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36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더위에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취약한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강아지의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견주</a:t>
            </a:r>
            <a:endParaRPr lang="en-US" sz="3000" dirty="0">
              <a:solidFill>
                <a:srgbClr val="000000"/>
              </a:solidFill>
              <a:ea typeface="210 도시락"/>
            </a:endParaRPr>
          </a:p>
          <a:p>
            <a:pPr>
              <a:lnSpc>
                <a:spcPts val="3600"/>
              </a:lnSpc>
            </a:pPr>
            <a:endParaRPr lang="en-US" sz="3000" dirty="0">
              <a:solidFill>
                <a:srgbClr val="000000"/>
              </a:solidFill>
              <a:ea typeface="210 도시락"/>
            </a:endParaRPr>
          </a:p>
          <a:p>
            <a:pPr marL="647700" lvl="1" indent="-323850">
              <a:lnSpc>
                <a:spcPts val="36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최근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잦은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출장</a:t>
            </a:r>
            <a:endParaRPr lang="en-US" sz="3000" dirty="0">
              <a:solidFill>
                <a:srgbClr val="000000"/>
              </a:solidFill>
              <a:ea typeface="210 도시락"/>
            </a:endParaRPr>
          </a:p>
          <a:p>
            <a:pPr>
              <a:lnSpc>
                <a:spcPts val="3600"/>
              </a:lnSpc>
            </a:pPr>
            <a:endParaRPr lang="en-US" sz="3000" dirty="0">
              <a:solidFill>
                <a:srgbClr val="000000"/>
              </a:solidFill>
              <a:ea typeface="210 도시락"/>
            </a:endParaRPr>
          </a:p>
          <a:p>
            <a:pPr marL="647700" lvl="1" indent="-323850">
              <a:lnSpc>
                <a:spcPts val="3600"/>
              </a:lnSpc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주위에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맡길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만한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지인이나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시설이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마땅치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않음</a:t>
            </a:r>
            <a:endParaRPr lang="en-US" sz="3000" dirty="0">
              <a:solidFill>
                <a:srgbClr val="000000"/>
              </a:solidFill>
              <a:ea typeface="210 도시락"/>
            </a:endParaRPr>
          </a:p>
          <a:p>
            <a:pPr>
              <a:lnSpc>
                <a:spcPts val="3600"/>
              </a:lnSpc>
            </a:pPr>
            <a:endParaRPr lang="en-US" sz="3000" dirty="0">
              <a:solidFill>
                <a:srgbClr val="000000"/>
              </a:solidFill>
              <a:ea typeface="210 도시락"/>
            </a:endParaRPr>
          </a:p>
          <a:p>
            <a:pPr marL="647700" lvl="1" indent="-323850">
              <a:lnSpc>
                <a:spcPts val="36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실내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사고에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대한</a:t>
            </a:r>
            <a:r>
              <a:rPr lang="en-US" sz="3000" dirty="0">
                <a:solidFill>
                  <a:srgbClr val="000000"/>
                </a:solidFill>
                <a:ea typeface="210 도시락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210 도시락"/>
              </a:rPr>
              <a:t>걱정</a:t>
            </a:r>
            <a:endParaRPr lang="en-US" sz="3000" dirty="0">
              <a:solidFill>
                <a:srgbClr val="000000"/>
              </a:solidFill>
              <a:ea typeface="210 도시락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620042"/>
            <a:ext cx="3595622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기획 배경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624322" y="963142"/>
            <a:ext cx="2564838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210 도시락"/>
                <a:ea typeface="210 도시락"/>
              </a:rPr>
              <a:t> - 페르소나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3" name="Freeform 3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295458" y="3961663"/>
            <a:ext cx="3756892" cy="3495867"/>
          </a:xfrm>
          <a:custGeom>
            <a:avLst/>
            <a:gdLst/>
            <a:ahLst/>
            <a:cxnLst/>
            <a:rect l="l" t="t" r="r" b="b"/>
            <a:pathLst>
              <a:path w="3756892" h="3495867">
                <a:moveTo>
                  <a:pt x="0" y="0"/>
                </a:moveTo>
                <a:lnTo>
                  <a:pt x="3756892" y="0"/>
                </a:lnTo>
                <a:lnTo>
                  <a:pt x="3756892" y="3495867"/>
                </a:lnTo>
                <a:lnTo>
                  <a:pt x="0" y="34958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28575" cap="rnd">
            <a:solidFill>
              <a:srgbClr val="FBF8F1"/>
            </a:solidFill>
            <a:prstDash val="solid"/>
            <a:round/>
          </a:ln>
        </p:spPr>
      </p:sp>
      <p:sp>
        <p:nvSpPr>
          <p:cNvPr id="5" name="TextBox 5"/>
          <p:cNvSpPr txBox="1"/>
          <p:nvPr/>
        </p:nvSpPr>
        <p:spPr>
          <a:xfrm>
            <a:off x="1028700" y="620042"/>
            <a:ext cx="5827077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서비스 소개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033185" y="4642797"/>
            <a:ext cx="8906486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ea typeface="210 도시락"/>
              </a:rPr>
              <a:t>반려동물 홈케어 서비스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202222" y="6625866"/>
            <a:ext cx="8737449" cy="1179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40"/>
              </a:lnSpc>
            </a:pPr>
            <a:r>
              <a:rPr lang="en-US" sz="3867">
                <a:solidFill>
                  <a:srgbClr val="000000"/>
                </a:solidFill>
                <a:latin typeface="210 도시락"/>
                <a:ea typeface="210 도시락"/>
              </a:rPr>
              <a:t>사용자가 집을 비웠을 때, 반려 동물에게 발생할 수 있는 안전 사고 예방/대응 서비스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18015" y="7324180"/>
            <a:ext cx="3711778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99"/>
              </a:lnSpc>
              <a:spcBef>
                <a:spcPct val="0"/>
              </a:spcBef>
            </a:pPr>
            <a:r>
              <a:rPr lang="en-US" sz="5499">
                <a:solidFill>
                  <a:srgbClr val="000000"/>
                </a:solidFill>
                <a:latin typeface="Jua"/>
              </a:rPr>
              <a:t>PETPAL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3" name="Freeform 3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6708" y="2593853"/>
            <a:ext cx="6187292" cy="7291697"/>
            <a:chOff x="0" y="0"/>
            <a:chExt cx="8249723" cy="9722262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8249723" cy="9722262"/>
              <a:chOff x="0" y="0"/>
              <a:chExt cx="1382877" cy="1629715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382877" cy="1629715"/>
              </a:xfrm>
              <a:custGeom>
                <a:avLst/>
                <a:gdLst/>
                <a:ahLst/>
                <a:cxnLst/>
                <a:rect l="l" t="t" r="r" b="b"/>
                <a:pathLst>
                  <a:path w="1382877" h="1629715">
                    <a:moveTo>
                      <a:pt x="75198" y="0"/>
                    </a:moveTo>
                    <a:lnTo>
                      <a:pt x="1307679" y="0"/>
                    </a:lnTo>
                    <a:cubicBezTo>
                      <a:pt x="1327623" y="0"/>
                      <a:pt x="1346750" y="7923"/>
                      <a:pt x="1360852" y="22025"/>
                    </a:cubicBezTo>
                    <a:cubicBezTo>
                      <a:pt x="1374955" y="36128"/>
                      <a:pt x="1382877" y="55255"/>
                      <a:pt x="1382877" y="75198"/>
                    </a:cubicBezTo>
                    <a:lnTo>
                      <a:pt x="1382877" y="1554516"/>
                    </a:lnTo>
                    <a:cubicBezTo>
                      <a:pt x="1382877" y="1574460"/>
                      <a:pt x="1374955" y="1593587"/>
                      <a:pt x="1360852" y="1607690"/>
                    </a:cubicBezTo>
                    <a:cubicBezTo>
                      <a:pt x="1346750" y="1621792"/>
                      <a:pt x="1327623" y="1629715"/>
                      <a:pt x="1307679" y="1629715"/>
                    </a:cubicBezTo>
                    <a:lnTo>
                      <a:pt x="75198" y="1629715"/>
                    </a:lnTo>
                    <a:cubicBezTo>
                      <a:pt x="55255" y="1629715"/>
                      <a:pt x="36128" y="1621792"/>
                      <a:pt x="22025" y="1607690"/>
                    </a:cubicBezTo>
                    <a:cubicBezTo>
                      <a:pt x="7923" y="1593587"/>
                      <a:pt x="0" y="1574460"/>
                      <a:pt x="0" y="1554516"/>
                    </a:cubicBezTo>
                    <a:lnTo>
                      <a:pt x="0" y="75198"/>
                    </a:lnTo>
                    <a:cubicBezTo>
                      <a:pt x="0" y="55255"/>
                      <a:pt x="7923" y="36128"/>
                      <a:pt x="22025" y="22025"/>
                    </a:cubicBezTo>
                    <a:cubicBezTo>
                      <a:pt x="36128" y="7923"/>
                      <a:pt x="55255" y="0"/>
                      <a:pt x="75198" y="0"/>
                    </a:cubicBezTo>
                    <a:close/>
                  </a:path>
                </a:pathLst>
              </a:custGeom>
              <a:solidFill>
                <a:srgbClr val="FFFEEF"/>
              </a:solidFill>
              <a:ln w="38100" cap="rnd">
                <a:solidFill>
                  <a:srgbClr val="D9D9D9"/>
                </a:solidFill>
                <a:prstDash val="solid"/>
                <a:round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47625"/>
                <a:ext cx="1382877" cy="16773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50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1378424" y="873196"/>
              <a:ext cx="5666938" cy="1191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70"/>
                </a:lnSpc>
                <a:spcBef>
                  <a:spcPct val="0"/>
                </a:spcBef>
              </a:pPr>
              <a:r>
                <a:rPr lang="en-US" sz="5891">
                  <a:solidFill>
                    <a:srgbClr val="000000"/>
                  </a:solidFill>
                  <a:ea typeface="210 도시락"/>
                </a:rPr>
                <a:t>반려동물 케어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378424" y="3128468"/>
              <a:ext cx="5464523" cy="14366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42"/>
                </a:lnSpc>
                <a:spcBef>
                  <a:spcPct val="0"/>
                </a:spcBef>
              </a:pPr>
              <a:r>
                <a:rPr lang="en-US" sz="3535">
                  <a:solidFill>
                    <a:srgbClr val="000000"/>
                  </a:solidFill>
                  <a:latin typeface="210 도시락"/>
                  <a:ea typeface="210 도시락"/>
                </a:rPr>
                <a:t>AI을 활용한 반려동물 인식 및 트래킹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378424" y="5358344"/>
              <a:ext cx="5464523" cy="7183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42"/>
                </a:lnSpc>
                <a:spcBef>
                  <a:spcPct val="0"/>
                </a:spcBef>
              </a:pPr>
              <a:r>
                <a:rPr lang="en-US" sz="3535">
                  <a:solidFill>
                    <a:srgbClr val="000000"/>
                  </a:solidFill>
                  <a:ea typeface="210 도시락"/>
                </a:rPr>
                <a:t>위험 요소 처리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974452" y="6731832"/>
              <a:ext cx="4300818" cy="14366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42"/>
                </a:lnSpc>
                <a:spcBef>
                  <a:spcPct val="0"/>
                </a:spcBef>
              </a:pPr>
              <a:r>
                <a:rPr lang="en-US" sz="3535">
                  <a:solidFill>
                    <a:srgbClr val="000000"/>
                  </a:solidFill>
                  <a:ea typeface="210 도시락"/>
                </a:rPr>
                <a:t>반려동물을 위한 환경 조성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175397" y="3221103"/>
            <a:ext cx="5264047" cy="6037197"/>
            <a:chOff x="0" y="0"/>
            <a:chExt cx="7018729" cy="8049597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7018729" cy="8049597"/>
              <a:chOff x="0" y="0"/>
              <a:chExt cx="1386416" cy="1590044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386416" cy="1590044"/>
              </a:xfrm>
              <a:custGeom>
                <a:avLst/>
                <a:gdLst/>
                <a:ahLst/>
                <a:cxnLst/>
                <a:rect l="l" t="t" r="r" b="b"/>
                <a:pathLst>
                  <a:path w="1386416" h="1590044">
                    <a:moveTo>
                      <a:pt x="75007" y="0"/>
                    </a:moveTo>
                    <a:lnTo>
                      <a:pt x="1311409" y="0"/>
                    </a:lnTo>
                    <a:cubicBezTo>
                      <a:pt x="1352834" y="0"/>
                      <a:pt x="1386416" y="33582"/>
                      <a:pt x="1386416" y="75007"/>
                    </a:cubicBezTo>
                    <a:lnTo>
                      <a:pt x="1386416" y="1515037"/>
                    </a:lnTo>
                    <a:cubicBezTo>
                      <a:pt x="1386416" y="1556462"/>
                      <a:pt x="1352834" y="1590044"/>
                      <a:pt x="1311409" y="1590044"/>
                    </a:cubicBezTo>
                    <a:lnTo>
                      <a:pt x="75007" y="1590044"/>
                    </a:lnTo>
                    <a:cubicBezTo>
                      <a:pt x="33582" y="1590044"/>
                      <a:pt x="0" y="1556462"/>
                      <a:pt x="0" y="1515037"/>
                    </a:cubicBezTo>
                    <a:lnTo>
                      <a:pt x="0" y="75007"/>
                    </a:lnTo>
                    <a:cubicBezTo>
                      <a:pt x="0" y="33582"/>
                      <a:pt x="33582" y="0"/>
                      <a:pt x="75007" y="0"/>
                    </a:cubicBezTo>
                    <a:close/>
                  </a:path>
                </a:pathLst>
              </a:custGeom>
              <a:solidFill>
                <a:srgbClr val="FFFEEF"/>
              </a:solidFill>
              <a:ln w="38100" cap="rnd">
                <a:solidFill>
                  <a:srgbClr val="D9D9D9"/>
                </a:solidFill>
                <a:prstDash val="solid"/>
                <a:round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1386416" cy="163766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50"/>
                  </a:lnSpc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2325456" y="717338"/>
              <a:ext cx="2523034" cy="1035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89868A"/>
                  </a:solidFill>
                  <a:ea typeface="210 도시락"/>
                </a:rPr>
                <a:t>홈 케어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536117" y="3410587"/>
              <a:ext cx="4101712" cy="6286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89868A"/>
                  </a:solidFill>
                  <a:latin typeface="210 도시락"/>
                  <a:ea typeface="210 도시락"/>
                </a:rPr>
                <a:t> </a:t>
              </a:r>
              <a:r>
                <a:rPr lang="en-US" sz="3000" dirty="0" err="1">
                  <a:solidFill>
                    <a:srgbClr val="89868A"/>
                  </a:solidFill>
                  <a:latin typeface="210 도시락"/>
                  <a:ea typeface="210 도시락"/>
                </a:rPr>
                <a:t>방범</a:t>
              </a:r>
              <a:r>
                <a:rPr lang="en-US" sz="3000" dirty="0">
                  <a:solidFill>
                    <a:srgbClr val="89868A"/>
                  </a:solidFill>
                  <a:latin typeface="210 도시락"/>
                  <a:ea typeface="210 도시락"/>
                </a:rPr>
                <a:t> </a:t>
              </a:r>
              <a:r>
                <a:rPr lang="en-US" sz="3000" dirty="0" err="1">
                  <a:solidFill>
                    <a:srgbClr val="89868A"/>
                  </a:solidFill>
                  <a:latin typeface="210 도시락"/>
                  <a:ea typeface="210 도시락"/>
                </a:rPr>
                <a:t>기능</a:t>
              </a:r>
              <a:endParaRPr lang="en-US" sz="3000" dirty="0">
                <a:solidFill>
                  <a:srgbClr val="89868A"/>
                </a:solidFill>
                <a:latin typeface="210 도시락"/>
                <a:ea typeface="210 도시락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536117" y="4880947"/>
              <a:ext cx="4101712" cy="6286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89868A"/>
                  </a:solidFill>
                  <a:latin typeface="210 도시락"/>
                  <a:ea typeface="210 도시락"/>
                </a:rPr>
                <a:t>IoT 가전 스케줄링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5382766" y="963142"/>
            <a:ext cx="3937671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210 도시락"/>
                <a:ea typeface="210 도시락"/>
              </a:rPr>
              <a:t> - 기능 소개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620042"/>
            <a:ext cx="5827077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서비스 소개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3" name="Freeform 3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3133146" y="3221103"/>
            <a:ext cx="5250612" cy="6187823"/>
            <a:chOff x="0" y="0"/>
            <a:chExt cx="7000816" cy="8250431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7000816" cy="8250431"/>
              <a:chOff x="0" y="0"/>
              <a:chExt cx="1382877" cy="1629715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382877" cy="1629715"/>
              </a:xfrm>
              <a:custGeom>
                <a:avLst/>
                <a:gdLst/>
                <a:ahLst/>
                <a:cxnLst/>
                <a:rect l="l" t="t" r="r" b="b"/>
                <a:pathLst>
                  <a:path w="1382877" h="1629715">
                    <a:moveTo>
                      <a:pt x="75198" y="0"/>
                    </a:moveTo>
                    <a:lnTo>
                      <a:pt x="1307679" y="0"/>
                    </a:lnTo>
                    <a:cubicBezTo>
                      <a:pt x="1327623" y="0"/>
                      <a:pt x="1346750" y="7923"/>
                      <a:pt x="1360852" y="22025"/>
                    </a:cubicBezTo>
                    <a:cubicBezTo>
                      <a:pt x="1374955" y="36128"/>
                      <a:pt x="1382877" y="55255"/>
                      <a:pt x="1382877" y="75198"/>
                    </a:cubicBezTo>
                    <a:lnTo>
                      <a:pt x="1382877" y="1554516"/>
                    </a:lnTo>
                    <a:cubicBezTo>
                      <a:pt x="1382877" y="1574460"/>
                      <a:pt x="1374955" y="1593587"/>
                      <a:pt x="1360852" y="1607690"/>
                    </a:cubicBezTo>
                    <a:cubicBezTo>
                      <a:pt x="1346750" y="1621792"/>
                      <a:pt x="1327623" y="1629715"/>
                      <a:pt x="1307679" y="1629715"/>
                    </a:cubicBezTo>
                    <a:lnTo>
                      <a:pt x="75198" y="1629715"/>
                    </a:lnTo>
                    <a:cubicBezTo>
                      <a:pt x="55255" y="1629715"/>
                      <a:pt x="36128" y="1621792"/>
                      <a:pt x="22025" y="1607690"/>
                    </a:cubicBezTo>
                    <a:cubicBezTo>
                      <a:pt x="7923" y="1593587"/>
                      <a:pt x="0" y="1574460"/>
                      <a:pt x="0" y="1554516"/>
                    </a:cubicBezTo>
                    <a:lnTo>
                      <a:pt x="0" y="75198"/>
                    </a:lnTo>
                    <a:cubicBezTo>
                      <a:pt x="0" y="55255"/>
                      <a:pt x="7923" y="36128"/>
                      <a:pt x="22025" y="22025"/>
                    </a:cubicBezTo>
                    <a:cubicBezTo>
                      <a:pt x="36128" y="7923"/>
                      <a:pt x="55255" y="0"/>
                      <a:pt x="75198" y="0"/>
                    </a:cubicBezTo>
                    <a:close/>
                  </a:path>
                </a:pathLst>
              </a:custGeom>
              <a:solidFill>
                <a:srgbClr val="FFFEEF"/>
              </a:solidFill>
              <a:ln w="38100" cap="rnd">
                <a:solidFill>
                  <a:srgbClr val="D9D9D9"/>
                </a:solidFill>
                <a:prstDash val="solid"/>
                <a:round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47625"/>
                <a:ext cx="1382877" cy="167734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50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1169748" y="739563"/>
              <a:ext cx="4809034" cy="1012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999"/>
                </a:lnSpc>
                <a:spcBef>
                  <a:spcPct val="0"/>
                </a:spcBef>
              </a:pPr>
              <a:r>
                <a:rPr lang="en-US" sz="4999">
                  <a:solidFill>
                    <a:srgbClr val="89868A"/>
                  </a:solidFill>
                  <a:ea typeface="210 도시락"/>
                </a:rPr>
                <a:t>반려동물 케어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69748" y="2635806"/>
              <a:ext cx="4637261" cy="1238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89868A"/>
                  </a:solidFill>
                  <a:latin typeface="210 도시락"/>
                  <a:ea typeface="210 도시락"/>
                </a:rPr>
                <a:t>AI을 활용한 반려동물 인식 및 트래킹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169748" y="4528106"/>
              <a:ext cx="4637261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89868A"/>
                  </a:solidFill>
                  <a:ea typeface="210 도시락"/>
                </a:rPr>
                <a:t>위험 요소 처리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675544" y="5693666"/>
              <a:ext cx="3649727" cy="1238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89868A"/>
                  </a:solidFill>
                  <a:ea typeface="210 도시락"/>
                </a:rPr>
                <a:t>반려동물을 위한 환경 조성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861471" y="2723846"/>
            <a:ext cx="6262534" cy="7182336"/>
            <a:chOff x="0" y="0"/>
            <a:chExt cx="8350045" cy="9576448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8350045" cy="9576448"/>
              <a:chOff x="0" y="0"/>
              <a:chExt cx="1386416" cy="1590044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386416" cy="1590044"/>
              </a:xfrm>
              <a:custGeom>
                <a:avLst/>
                <a:gdLst/>
                <a:ahLst/>
                <a:cxnLst/>
                <a:rect l="l" t="t" r="r" b="b"/>
                <a:pathLst>
                  <a:path w="1386416" h="1590044">
                    <a:moveTo>
                      <a:pt x="75007" y="0"/>
                    </a:moveTo>
                    <a:lnTo>
                      <a:pt x="1311409" y="0"/>
                    </a:lnTo>
                    <a:cubicBezTo>
                      <a:pt x="1352834" y="0"/>
                      <a:pt x="1386416" y="33582"/>
                      <a:pt x="1386416" y="75007"/>
                    </a:cubicBezTo>
                    <a:lnTo>
                      <a:pt x="1386416" y="1515037"/>
                    </a:lnTo>
                    <a:cubicBezTo>
                      <a:pt x="1386416" y="1556462"/>
                      <a:pt x="1352834" y="1590044"/>
                      <a:pt x="1311409" y="1590044"/>
                    </a:cubicBezTo>
                    <a:lnTo>
                      <a:pt x="75007" y="1590044"/>
                    </a:lnTo>
                    <a:cubicBezTo>
                      <a:pt x="33582" y="1590044"/>
                      <a:pt x="0" y="1556462"/>
                      <a:pt x="0" y="1515037"/>
                    </a:cubicBezTo>
                    <a:lnTo>
                      <a:pt x="0" y="75007"/>
                    </a:lnTo>
                    <a:cubicBezTo>
                      <a:pt x="0" y="33582"/>
                      <a:pt x="33582" y="0"/>
                      <a:pt x="75007" y="0"/>
                    </a:cubicBezTo>
                    <a:close/>
                  </a:path>
                </a:pathLst>
              </a:custGeom>
              <a:solidFill>
                <a:srgbClr val="FFFEEF"/>
              </a:solidFill>
              <a:ln w="38100" cap="rnd">
                <a:solidFill>
                  <a:srgbClr val="D9D9D9"/>
                </a:solidFill>
                <a:prstDash val="solid"/>
                <a:round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1386416" cy="163766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49"/>
                  </a:lnSpc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2766549" y="857016"/>
              <a:ext cx="3001604" cy="1227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138"/>
                </a:lnSpc>
                <a:spcBef>
                  <a:spcPct val="0"/>
                </a:spcBef>
              </a:pPr>
              <a:r>
                <a:rPr lang="en-US" sz="5948">
                  <a:solidFill>
                    <a:srgbClr val="000000"/>
                  </a:solidFill>
                  <a:ea typeface="210 도시락"/>
                </a:rPr>
                <a:t>홈 케어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827488" y="4307717"/>
              <a:ext cx="4879726" cy="7252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82"/>
                </a:lnSpc>
                <a:spcBef>
                  <a:spcPct val="0"/>
                </a:spcBef>
              </a:pPr>
              <a:r>
                <a:rPr lang="en-US" sz="3569" dirty="0">
                  <a:solidFill>
                    <a:srgbClr val="000000"/>
                  </a:solidFill>
                  <a:latin typeface="210 도시락"/>
                  <a:ea typeface="210 도시락"/>
                </a:rPr>
                <a:t> </a:t>
              </a:r>
              <a:r>
                <a:rPr lang="en-US" sz="3569" dirty="0" err="1">
                  <a:solidFill>
                    <a:srgbClr val="000000"/>
                  </a:solidFill>
                  <a:latin typeface="210 도시락"/>
                  <a:ea typeface="210 도시락"/>
                </a:rPr>
                <a:t>방범</a:t>
              </a:r>
              <a:r>
                <a:rPr lang="en-US" sz="3569" dirty="0">
                  <a:solidFill>
                    <a:srgbClr val="000000"/>
                  </a:solidFill>
                  <a:latin typeface="210 도시락"/>
                  <a:ea typeface="210 도시락"/>
                </a:rPr>
                <a:t> </a:t>
              </a:r>
              <a:r>
                <a:rPr lang="en-US" sz="3569" dirty="0" err="1">
                  <a:solidFill>
                    <a:srgbClr val="000000"/>
                  </a:solidFill>
                  <a:latin typeface="210 도시락"/>
                  <a:ea typeface="210 도시락"/>
                </a:rPr>
                <a:t>기능</a:t>
              </a:r>
              <a:endParaRPr lang="en-US" sz="3569" dirty="0">
                <a:solidFill>
                  <a:srgbClr val="000000"/>
                </a:solidFill>
                <a:latin typeface="210 도시락"/>
                <a:ea typeface="210 도시락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827488" y="6056976"/>
              <a:ext cx="4879726" cy="7252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82"/>
                </a:lnSpc>
                <a:spcBef>
                  <a:spcPct val="0"/>
                </a:spcBef>
              </a:pPr>
              <a:r>
                <a:rPr lang="en-US" sz="3569">
                  <a:solidFill>
                    <a:srgbClr val="000000"/>
                  </a:solidFill>
                  <a:latin typeface="210 도시락"/>
                  <a:ea typeface="210 도시락"/>
                </a:rPr>
                <a:t>IoT 가전 스케줄링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5382766" y="963142"/>
            <a:ext cx="3937671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210 도시락"/>
                <a:ea typeface="210 도시락"/>
              </a:rPr>
              <a:t> - 기능 소개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620042"/>
            <a:ext cx="5827077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서비스 소개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49817" y="-371075"/>
            <a:ext cx="18787634" cy="2687484"/>
          </a:xfrm>
          <a:prstGeom prst="rect">
            <a:avLst/>
          </a:prstGeom>
          <a:solidFill>
            <a:srgbClr val="FF862F"/>
          </a:solidFill>
        </p:spPr>
      </p:sp>
      <p:sp>
        <p:nvSpPr>
          <p:cNvPr id="3" name="Freeform 3"/>
          <p:cNvSpPr/>
          <p:nvPr/>
        </p:nvSpPr>
        <p:spPr>
          <a:xfrm rot="6557660">
            <a:off x="11668634" y="-4703583"/>
            <a:ext cx="6878318" cy="6878318"/>
          </a:xfrm>
          <a:custGeom>
            <a:avLst/>
            <a:gdLst/>
            <a:ahLst/>
            <a:cxnLst/>
            <a:rect l="l" t="t" r="r" b="b"/>
            <a:pathLst>
              <a:path w="6878318" h="6878318">
                <a:moveTo>
                  <a:pt x="0" y="0"/>
                </a:moveTo>
                <a:lnTo>
                  <a:pt x="6878318" y="0"/>
                </a:lnTo>
                <a:lnTo>
                  <a:pt x="6878318" y="6878318"/>
                </a:lnTo>
                <a:lnTo>
                  <a:pt x="0" y="6878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594361" y="2787514"/>
            <a:ext cx="11099278" cy="6675653"/>
          </a:xfrm>
          <a:custGeom>
            <a:avLst/>
            <a:gdLst/>
            <a:ahLst/>
            <a:cxnLst/>
            <a:rect l="l" t="t" r="r" b="b"/>
            <a:pathLst>
              <a:path w="11099278" h="6675653">
                <a:moveTo>
                  <a:pt x="0" y="0"/>
                </a:moveTo>
                <a:lnTo>
                  <a:pt x="11099278" y="0"/>
                </a:lnTo>
                <a:lnTo>
                  <a:pt x="11099278" y="6675653"/>
                </a:lnTo>
                <a:lnTo>
                  <a:pt x="0" y="66756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620042"/>
            <a:ext cx="1743263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ea typeface="210 도시락"/>
              </a:rPr>
              <a:t>설계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71963" y="963142"/>
            <a:ext cx="3937671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210 도시락"/>
                <a:ea typeface="210 도시락"/>
              </a:rPr>
              <a:t> - 시스템 아키텍쳐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215</Words>
  <Application>Microsoft Office PowerPoint</Application>
  <PresentationFormat>사용자 지정</PresentationFormat>
  <Paragraphs>73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210 네버랜드 Bold</vt:lpstr>
      <vt:lpstr>Jua</vt:lpstr>
      <vt:lpstr>Source Han Sans KR Normal</vt:lpstr>
      <vt:lpstr>Arial</vt:lpstr>
      <vt:lpstr>Nanum Gothic Ultra-Bold</vt:lpstr>
      <vt:lpstr>210 디딤고딕 Bold</vt:lpstr>
      <vt:lpstr>Gothic A1 Bold</vt:lpstr>
      <vt:lpstr>210 도시락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주황색 및 노란색 전문 그라데이션 반려동물 피트니스 앱 브레인스토밍 프레젠테이션</dc:title>
  <cp:lastModifiedBy>SSAFY</cp:lastModifiedBy>
  <cp:revision>4</cp:revision>
  <dcterms:created xsi:type="dcterms:W3CDTF">2006-08-16T00:00:00Z</dcterms:created>
  <dcterms:modified xsi:type="dcterms:W3CDTF">2024-03-15T01:39:58Z</dcterms:modified>
  <dc:identifier>DAF_XWHNIfI</dc:identifier>
</cp:coreProperties>
</file>

<file path=docProps/thumbnail.jpeg>
</file>